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15"/>
  </p:notesMasterIdLst>
  <p:sldIdLst>
    <p:sldId id="256" r:id="rId2"/>
    <p:sldId id="260" r:id="rId3"/>
    <p:sldId id="289" r:id="rId4"/>
    <p:sldId id="297" r:id="rId5"/>
    <p:sldId id="298" r:id="rId6"/>
    <p:sldId id="299" r:id="rId7"/>
    <p:sldId id="296" r:id="rId8"/>
    <p:sldId id="304" r:id="rId9"/>
    <p:sldId id="305" r:id="rId10"/>
    <p:sldId id="303" r:id="rId11"/>
    <p:sldId id="302" r:id="rId12"/>
    <p:sldId id="300" r:id="rId13"/>
    <p:sldId id="301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360A08CC-2A99-4B2B-A8E1-DFAD01707BE7}">
  <a:tblStyle styleId="{360A08CC-2A99-4B2B-A8E1-DFAD01707B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C867AE3-CCFE-4860-9114-F4B6E309F0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>
        <p:scale>
          <a:sx n="150" d="100"/>
          <a:sy n="150" d="100"/>
        </p:scale>
        <p:origin x="-474" y="-1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327635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200f127411f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200f127411f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200f127411f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200f127411f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200f127411f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200f127411f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ffa7a84ac9_0_17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1ffa7a84ac9_0_17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200f127411f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200f127411f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ffa7a84ac9_0_17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1ffa7a84ac9_0_17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200f127411f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200f127411f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901975" y="1294724"/>
            <a:ext cx="4528800" cy="22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901975" y="34973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79398" y="96550"/>
            <a:ext cx="5937737" cy="5499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6127" y="2685876"/>
            <a:ext cx="51435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4601227" y="2273750"/>
            <a:ext cx="5110626" cy="292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103448" y="-1870248"/>
            <a:ext cx="51435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44301" y="-2387448"/>
            <a:ext cx="5508126" cy="550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29624" y="-2122223"/>
            <a:ext cx="5508126" cy="550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00110">
            <a:off x="-2948116" y="1001459"/>
            <a:ext cx="8417331" cy="5270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465198" y="-1502300"/>
            <a:ext cx="3852699" cy="38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6217355" y="-2172374"/>
            <a:ext cx="5423924" cy="542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">
            <a:off x="8055476" y="2847550"/>
            <a:ext cx="1380800" cy="1459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225773">
            <a:off x="4780691" y="-1041398"/>
            <a:ext cx="1926601" cy="203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661214" y="3120676"/>
            <a:ext cx="4748875" cy="474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94988" y="2904901"/>
            <a:ext cx="4748875" cy="474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201528">
            <a:off x="3037854" y="4162558"/>
            <a:ext cx="1575819" cy="1665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713225" y="3247676"/>
            <a:ext cx="59406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2206050"/>
            <a:ext cx="1711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713225" y="4229000"/>
            <a:ext cx="5940601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23190" y="-1209323"/>
            <a:ext cx="3497627" cy="349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 flipH="1">
            <a:off x="5816591" y="2021175"/>
            <a:ext cx="4782277" cy="4429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176301" y="-1178098"/>
            <a:ext cx="4663300" cy="466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159296">
            <a:off x="4402803" y="-137424"/>
            <a:ext cx="5664251" cy="3239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0830" y="-2628525"/>
            <a:ext cx="51435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1372524" y="1307101"/>
            <a:ext cx="6399001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59" name="Google Shape;5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4" flipH="1">
            <a:off x="5539915" y="-2188425"/>
            <a:ext cx="5751868" cy="5327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1101" y="-1071875"/>
            <a:ext cx="4663300" cy="466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722688" flipH="1">
            <a:off x="1455685" y="-235734"/>
            <a:ext cx="1181587" cy="1248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4" flipH="1">
            <a:off x="-2162711" y="2055949"/>
            <a:ext cx="5751868" cy="5327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075272">
            <a:off x="2871711" y="1149941"/>
            <a:ext cx="6159330" cy="5795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01576" y="1036725"/>
            <a:ext cx="51435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36574" y="-2587075"/>
            <a:ext cx="5352448" cy="5352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66676" y="-3020200"/>
            <a:ext cx="7119403" cy="7119402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4027402" y="3247676"/>
            <a:ext cx="44034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title" idx="2" hasCustomPrompt="1"/>
          </p:nvPr>
        </p:nvSpPr>
        <p:spPr>
          <a:xfrm>
            <a:off x="6719575" y="2206050"/>
            <a:ext cx="1711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15"/>
          <p:cNvSpPr txBox="1">
            <a:spLocks noGrp="1"/>
          </p:cNvSpPr>
          <p:nvPr>
            <p:ph type="subTitle" idx="1"/>
          </p:nvPr>
        </p:nvSpPr>
        <p:spPr>
          <a:xfrm>
            <a:off x="4027402" y="4229000"/>
            <a:ext cx="4403401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2" name="Google Shape;12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94792" flipH="1">
            <a:off x="-983274" y="2763028"/>
            <a:ext cx="6040628" cy="3782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8100000" flipH="1">
            <a:off x="-3162824" y="-3280146"/>
            <a:ext cx="7504251" cy="6950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71057" flipH="1">
            <a:off x="4014491" y="-1446897"/>
            <a:ext cx="6040628" cy="3782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0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6"/>
          <p:cNvSpPr txBox="1">
            <a:spLocks noGrp="1"/>
          </p:cNvSpPr>
          <p:nvPr>
            <p:ph type="title"/>
          </p:nvPr>
        </p:nvSpPr>
        <p:spPr>
          <a:xfrm>
            <a:off x="1601701" y="3247676"/>
            <a:ext cx="59406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title" idx="2" hasCustomPrompt="1"/>
          </p:nvPr>
        </p:nvSpPr>
        <p:spPr>
          <a:xfrm>
            <a:off x="3716400" y="2206050"/>
            <a:ext cx="1711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1601701" y="4229000"/>
            <a:ext cx="5940601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9" name="Google Shape;129;p16"/>
          <p:cNvPicPr preferRelativeResize="0"/>
          <p:nvPr/>
        </p:nvPicPr>
        <p:blipFill rotWithShape="1">
          <a:blip r:embed="rId2">
            <a:alphaModFix/>
          </a:blip>
          <a:srcRect l="800" t="1600" r="-800" b="-1599"/>
          <a:stretch/>
        </p:blipFill>
        <p:spPr>
          <a:xfrm>
            <a:off x="6238550" y="1621428"/>
            <a:ext cx="5408624" cy="540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03175" y="1478141"/>
            <a:ext cx="5089173" cy="508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2">
            <a:off x="-282074" y="-2396656"/>
            <a:ext cx="5773598" cy="5347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799948" flipH="1">
            <a:off x="5221153" y="-2211672"/>
            <a:ext cx="6770473" cy="6271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087693" flipH="1">
            <a:off x="-1458357" y="-1122320"/>
            <a:ext cx="6536262" cy="4092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>
            <a:spLocks noGrp="1"/>
          </p:cNvSpPr>
          <p:nvPr>
            <p:ph type="title"/>
          </p:nvPr>
        </p:nvSpPr>
        <p:spPr>
          <a:xfrm>
            <a:off x="713350" y="47741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3"/>
          <p:cNvSpPr txBox="1">
            <a:spLocks noGrp="1"/>
          </p:cNvSpPr>
          <p:nvPr>
            <p:ph type="subTitle" idx="1"/>
          </p:nvPr>
        </p:nvSpPr>
        <p:spPr>
          <a:xfrm>
            <a:off x="713349" y="1937025"/>
            <a:ext cx="5108100" cy="20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80" name="Google Shape;18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83299" y="3269852"/>
            <a:ext cx="4548626" cy="4548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442096" y="332075"/>
            <a:ext cx="4110500" cy="4110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8950" y="-2403675"/>
            <a:ext cx="4934224" cy="493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9878" y="-376125"/>
            <a:ext cx="4741349" cy="4461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773582">
            <a:off x="5940878" y="2384398"/>
            <a:ext cx="4199955" cy="3951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674328">
            <a:off x="5434907" y="1408947"/>
            <a:ext cx="6216466" cy="6216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ubTitle" idx="1"/>
          </p:nvPr>
        </p:nvSpPr>
        <p:spPr>
          <a:xfrm>
            <a:off x="5657509" y="2599825"/>
            <a:ext cx="2779801" cy="11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4"/>
          <p:cNvSpPr txBox="1">
            <a:spLocks noGrp="1"/>
          </p:cNvSpPr>
          <p:nvPr>
            <p:ph type="subTitle" idx="2"/>
          </p:nvPr>
        </p:nvSpPr>
        <p:spPr>
          <a:xfrm>
            <a:off x="706695" y="2599825"/>
            <a:ext cx="2779801" cy="11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4"/>
          <p:cNvSpPr txBox="1">
            <a:spLocks noGrp="1"/>
          </p:cNvSpPr>
          <p:nvPr>
            <p:ph type="subTitle" idx="3"/>
          </p:nvPr>
        </p:nvSpPr>
        <p:spPr>
          <a:xfrm>
            <a:off x="706695" y="2112200"/>
            <a:ext cx="2779801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ubTitle" idx="4"/>
          </p:nvPr>
        </p:nvSpPr>
        <p:spPr>
          <a:xfrm>
            <a:off x="5657509" y="2112200"/>
            <a:ext cx="2779801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679966">
            <a:off x="-1460405" y="2661772"/>
            <a:ext cx="6203907" cy="3884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9447" y="-918873"/>
            <a:ext cx="3707374" cy="370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679966">
            <a:off x="4688820" y="-1571978"/>
            <a:ext cx="6203907" cy="3884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9550" y="2844902"/>
            <a:ext cx="3884452" cy="388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44129" y="-2935137"/>
            <a:ext cx="5618373" cy="561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94099" y="2602888"/>
            <a:ext cx="5618373" cy="561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27329">
            <a:off x="6845836" y="360619"/>
            <a:ext cx="2779826" cy="5400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491363">
            <a:off x="-359162" y="-729334"/>
            <a:ext cx="2779828" cy="5400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400112">
            <a:off x="-1692252" y="1043431"/>
            <a:ext cx="5974459" cy="3740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400112">
            <a:off x="4411373" y="-790794"/>
            <a:ext cx="5974459" cy="37407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 Light"/>
              <a:buNone/>
              <a:defRPr sz="37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ebas Neue"/>
              <a:buNone/>
              <a:defRPr sz="3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ebas Neue"/>
              <a:buNone/>
              <a:defRPr sz="3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ebas Neue"/>
              <a:buNone/>
              <a:defRPr sz="3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ebas Neue"/>
              <a:buNone/>
              <a:defRPr sz="3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ebas Neue"/>
              <a:buNone/>
              <a:defRPr sz="3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ebas Neue"/>
              <a:buNone/>
              <a:defRPr sz="3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ebas Neue"/>
              <a:buNone/>
              <a:defRPr sz="3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ebas Neue"/>
              <a:buNone/>
              <a:defRPr sz="3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●"/>
              <a:defRPr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○"/>
              <a:defRPr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■"/>
              <a:defRPr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●"/>
              <a:defRPr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○"/>
              <a:defRPr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■"/>
              <a:defRPr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●"/>
              <a:defRPr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○"/>
              <a:defRPr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Quicksand"/>
              <a:buChar char="■"/>
              <a:defRPr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8" r:id="rId4"/>
    <p:sldLayoutId id="2147483661" r:id="rId5"/>
    <p:sldLayoutId id="2147483662" r:id="rId6"/>
    <p:sldLayoutId id="2147483669" r:id="rId7"/>
    <p:sldLayoutId id="2147483670" r:id="rId8"/>
    <p:sldLayoutId id="2147483679" r:id="rId9"/>
    <p:sldLayoutId id="2147483680" r:id="rId10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what-is/quantum-computin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newscientist.com/question/what-is-a-quantum-computer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>
            <a:spLocks noGrp="1"/>
          </p:cNvSpPr>
          <p:nvPr>
            <p:ph type="ctrTitle"/>
          </p:nvPr>
        </p:nvSpPr>
        <p:spPr>
          <a:xfrm>
            <a:off x="3901975" y="1294724"/>
            <a:ext cx="4528800" cy="22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sz="7200" dirty="0" smtClean="0">
                <a:solidFill>
                  <a:schemeClr val="bg1"/>
                </a:solidFill>
              </a:rPr>
              <a:t>Kvantový počítač</a:t>
            </a:r>
            <a:endParaRPr sz="7200" dirty="0">
              <a:solidFill>
                <a:schemeClr val="bg1"/>
              </a:solidFill>
            </a:endParaRPr>
          </a:p>
        </p:txBody>
      </p:sp>
      <p:sp>
        <p:nvSpPr>
          <p:cNvPr id="333" name="Google Shape;333;p38"/>
          <p:cNvSpPr txBox="1">
            <a:spLocks noGrp="1"/>
          </p:cNvSpPr>
          <p:nvPr>
            <p:ph type="subTitle" idx="1"/>
          </p:nvPr>
        </p:nvSpPr>
        <p:spPr>
          <a:xfrm>
            <a:off x="3901975" y="34973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dirty="0" smtClean="0">
                <a:solidFill>
                  <a:schemeClr val="bg1"/>
                </a:solidFill>
              </a:rPr>
              <a:t>Tomáš Šimko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34" name="Google Shape;3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614003">
            <a:off x="7699702" y="-359053"/>
            <a:ext cx="1901676" cy="2009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12000">
        <p14:flythrough/>
      </p:transition>
    </mc:Choice>
    <mc:Fallback xmlns="">
      <p:transition advClick="0" advTm="1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2" grpId="0"/>
      <p:bldP spid="33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smtClean="0"/>
              <a:t>Výhody</a:t>
            </a:r>
            <a:br>
              <a:rPr lang="sk-SK" dirty="0" smtClean="0"/>
            </a:br>
            <a:r>
              <a:rPr lang="sk-SK" dirty="0" smtClean="0"/>
              <a:t>Nevýhody</a:t>
            </a:r>
            <a:endParaRPr lang="en-US" dirty="0"/>
          </a:p>
        </p:txBody>
      </p:sp>
      <p:sp>
        <p:nvSpPr>
          <p:cNvPr id="3" name="Nadpis 2"/>
          <p:cNvSpPr>
            <a:spLocks noGrp="1"/>
          </p:cNvSpPr>
          <p:nvPr>
            <p:ph type="title" idx="2"/>
          </p:nvPr>
        </p:nvSpPr>
        <p:spPr>
          <a:xfrm>
            <a:off x="3716400" y="1621850"/>
            <a:ext cx="1711200" cy="841800"/>
          </a:xfrm>
        </p:spPr>
        <p:txBody>
          <a:bodyPr/>
          <a:lstStyle/>
          <a:p>
            <a:r>
              <a:rPr lang="en-US" dirty="0" smtClean="0"/>
              <a:t>05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2500">
        <p14:flythrough/>
      </p:transition>
    </mc:Choice>
    <mc:Fallback xmlns="">
      <p:transition advClick="0" advTm="25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5486400" y="1276350"/>
            <a:ext cx="3047999" cy="3581400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Veľké náklady na prevádzku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Veľmi nízke teploty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Komplikovaná ochrana pre vonkajšími vplyvmi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Nestabilita </a:t>
            </a:r>
            <a:r>
              <a:rPr lang="sk-SK" dirty="0" err="1" smtClean="0">
                <a:solidFill>
                  <a:schemeClr val="bg1"/>
                </a:solidFill>
              </a:rPr>
              <a:t>qubitov</a:t>
            </a:r>
            <a:r>
              <a:rPr lang="sk-SK" dirty="0" smtClean="0">
                <a:solidFill>
                  <a:schemeClr val="bg1"/>
                </a:solidFill>
              </a:rPr>
              <a:t>, chybovosť výpočtov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Obmedzený počet použití v súčasnosti</a:t>
            </a:r>
          </a:p>
        </p:txBody>
      </p:sp>
      <p:sp>
        <p:nvSpPr>
          <p:cNvPr id="4" name="Podnadpis 3"/>
          <p:cNvSpPr>
            <a:spLocks noGrp="1"/>
          </p:cNvSpPr>
          <p:nvPr>
            <p:ph type="subTitle" idx="2"/>
          </p:nvPr>
        </p:nvSpPr>
        <p:spPr>
          <a:xfrm>
            <a:off x="609601" y="1276350"/>
            <a:ext cx="3048000" cy="3733800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Rýchle riešenie zložitých úloh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Vedia simulovať kvantové systémy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Potenciál v kryptografii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Riešenie problémov nedostupných klasickým počítačom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Pokroky v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</a:p>
          <a:p>
            <a:pPr lvl="1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Chemickom modelovaní</a:t>
            </a:r>
          </a:p>
          <a:p>
            <a:pPr lvl="1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Strojovom učení</a:t>
            </a:r>
          </a:p>
          <a:p>
            <a:pPr lvl="1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sk-SK" dirty="0" smtClean="0">
                <a:solidFill>
                  <a:schemeClr val="bg1"/>
                </a:solidFill>
              </a:rPr>
              <a:t>Optimalizácii problémov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Podnadpis 4"/>
          <p:cNvSpPr>
            <a:spLocks noGrp="1"/>
          </p:cNvSpPr>
          <p:nvPr>
            <p:ph type="subTitle" idx="3"/>
          </p:nvPr>
        </p:nvSpPr>
        <p:spPr>
          <a:xfrm>
            <a:off x="609601" y="590550"/>
            <a:ext cx="3048000" cy="558900"/>
          </a:xfrm>
        </p:spPr>
        <p:txBody>
          <a:bodyPr/>
          <a:lstStyle/>
          <a:p>
            <a:r>
              <a:rPr lang="sk-SK" dirty="0" smtClean="0"/>
              <a:t>Výhody</a:t>
            </a:r>
            <a:endParaRPr lang="en-US" dirty="0"/>
          </a:p>
        </p:txBody>
      </p:sp>
      <p:sp>
        <p:nvSpPr>
          <p:cNvPr id="6" name="Podnadpis 5"/>
          <p:cNvSpPr>
            <a:spLocks noGrp="1"/>
          </p:cNvSpPr>
          <p:nvPr>
            <p:ph type="subTitle" idx="4"/>
          </p:nvPr>
        </p:nvSpPr>
        <p:spPr>
          <a:xfrm>
            <a:off x="5486400" y="596900"/>
            <a:ext cx="3047999" cy="558900"/>
          </a:xfrm>
        </p:spPr>
        <p:txBody>
          <a:bodyPr/>
          <a:lstStyle/>
          <a:p>
            <a:r>
              <a:rPr lang="sk-SK" dirty="0" smtClean="0"/>
              <a:t>Nevýhody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3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27600">
        <p14:flythrough/>
      </p:transition>
    </mc:Choice>
    <mc:Fallback xmlns="">
      <p:transition advClick="0" advTm="276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33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48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73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83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9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10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12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133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148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17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22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25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71"/>
          <p:cNvSpPr txBox="1">
            <a:spLocks noGrp="1"/>
          </p:cNvSpPr>
          <p:nvPr>
            <p:ph type="subTitle" idx="1"/>
          </p:nvPr>
        </p:nvSpPr>
        <p:spPr>
          <a:xfrm>
            <a:off x="713350" y="1200150"/>
            <a:ext cx="7717500" cy="3943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>
              <a:lnSpc>
                <a:spcPct val="200000"/>
              </a:lnSpc>
              <a:buNone/>
            </a:pPr>
            <a:r>
              <a:rPr lang="en-US" sz="2400" dirty="0">
                <a:solidFill>
                  <a:schemeClr val="bg1"/>
                </a:solidFill>
                <a:hlinkClick r:id="rId3"/>
              </a:rPr>
              <a:t>https://aws.amazon.com/what-is/quantum-computing</a:t>
            </a:r>
            <a:r>
              <a:rPr lang="en-US" sz="2400" dirty="0" smtClean="0">
                <a:solidFill>
                  <a:schemeClr val="bg1"/>
                </a:solidFill>
                <a:hlinkClick r:id="rId3"/>
              </a:rPr>
              <a:t>/</a:t>
            </a:r>
            <a:endParaRPr lang="sk-SK" sz="2400" dirty="0" smtClean="0">
              <a:solidFill>
                <a:schemeClr val="bg1"/>
              </a:solidFill>
            </a:endParaRPr>
          </a:p>
          <a:p>
            <a:pPr marL="139700" lvl="0" indent="0" algn="ctr">
              <a:lnSpc>
                <a:spcPct val="200000"/>
              </a:lnSpc>
              <a:buNone/>
            </a:pPr>
            <a:r>
              <a:rPr lang="en-US" sz="2400" dirty="0">
                <a:solidFill>
                  <a:schemeClr val="bg1"/>
                </a:solidFill>
                <a:hlinkClick r:id="rId4"/>
              </a:rPr>
              <a:t>https://www.newscientist.com/question/what-is-a-quantum-computer</a:t>
            </a:r>
            <a:r>
              <a:rPr lang="en-US" sz="2400" dirty="0" smtClean="0">
                <a:solidFill>
                  <a:schemeClr val="bg1"/>
                </a:solidFill>
                <a:hlinkClick r:id="rId4"/>
              </a:rPr>
              <a:t>/</a:t>
            </a:r>
            <a:endParaRPr lang="sk-SK" sz="2400" dirty="0" smtClean="0">
              <a:solidFill>
                <a:schemeClr val="bg1"/>
              </a:solidFill>
            </a:endParaRPr>
          </a:p>
          <a:p>
            <a:pPr marL="139700" lvl="0" indent="0" algn="ctr">
              <a:lnSpc>
                <a:spcPct val="200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https://en.wikipedia.org/wiki/Quantum_computing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880" name="Google Shape;880;p71"/>
          <p:cNvSpPr txBox="1">
            <a:spLocks noGrp="1"/>
          </p:cNvSpPr>
          <p:nvPr>
            <p:ph type="title"/>
          </p:nvPr>
        </p:nvSpPr>
        <p:spPr>
          <a:xfrm>
            <a:off x="713350" y="47741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dirty="0" smtClean="0">
                <a:solidFill>
                  <a:schemeClr val="bg1"/>
                </a:solidFill>
              </a:rPr>
              <a:t>Zdroje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831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advClick="0" advTm="2150">
        <p14:flythrough/>
      </p:transition>
    </mc:Choice>
    <mc:Fallback>
      <p:transition advClick="0" advTm="21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6000" b="1" dirty="0" smtClean="0">
                <a:solidFill>
                  <a:schemeClr val="bg1"/>
                </a:solidFill>
              </a:rPr>
              <a:t>Ďakujem za pozornosť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40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2500">
        <p14:flythrough/>
      </p:transition>
    </mc:Choice>
    <mc:Fallback xmlns="">
      <p:transition advClick="0" advTm="25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2"/>
          <p:cNvSpPr txBox="1">
            <a:spLocks noGrp="1"/>
          </p:cNvSpPr>
          <p:nvPr>
            <p:ph type="title"/>
          </p:nvPr>
        </p:nvSpPr>
        <p:spPr>
          <a:xfrm>
            <a:off x="713225" y="3247676"/>
            <a:ext cx="59406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dirty="0" smtClean="0"/>
              <a:t>Čo to je</a:t>
            </a:r>
            <a:endParaRPr dirty="0"/>
          </a:p>
        </p:txBody>
      </p:sp>
      <p:sp>
        <p:nvSpPr>
          <p:cNvPr id="377" name="Google Shape;377;p42"/>
          <p:cNvSpPr txBox="1">
            <a:spLocks noGrp="1"/>
          </p:cNvSpPr>
          <p:nvPr>
            <p:ph type="title" idx="2"/>
          </p:nvPr>
        </p:nvSpPr>
        <p:spPr>
          <a:xfrm>
            <a:off x="713225" y="2206050"/>
            <a:ext cx="171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01</a:t>
            </a:r>
            <a:endParaRPr dirty="0"/>
          </a:p>
        </p:txBody>
      </p:sp>
      <p:pic>
        <p:nvPicPr>
          <p:cNvPr id="379" name="Google Shape;37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61943" flipH="1">
            <a:off x="4752678" y="1874551"/>
            <a:ext cx="1319550" cy="139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1500">
        <p14:flythrough/>
      </p:transition>
    </mc:Choice>
    <mc:Fallback xmlns="">
      <p:transition advClick="0" advTm="15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71"/>
          <p:cNvSpPr txBox="1">
            <a:spLocks noGrp="1"/>
          </p:cNvSpPr>
          <p:nvPr>
            <p:ph type="subTitle" idx="1"/>
          </p:nvPr>
        </p:nvSpPr>
        <p:spPr>
          <a:xfrm>
            <a:off x="713350" y="1561050"/>
            <a:ext cx="7717500" cy="33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Typ počítača, ktorý využíva princípy kvantovej mechaniky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  <a:endParaRPr lang="sk-SK" dirty="0" smtClean="0">
              <a:solidFill>
                <a:schemeClr val="bg1"/>
              </a:solidFill>
            </a:endParaRPr>
          </a:p>
          <a:p>
            <a:pPr lvl="1" algn="l">
              <a:lnSpc>
                <a:spcPct val="200000"/>
              </a:lnSpc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Používa </a:t>
            </a:r>
            <a:r>
              <a:rPr lang="sk-SK" dirty="0" err="1" smtClean="0">
                <a:solidFill>
                  <a:schemeClr val="bg1"/>
                </a:solidFill>
              </a:rPr>
              <a:t>qubity</a:t>
            </a:r>
            <a:endParaRPr lang="sk-SK" dirty="0" smtClean="0">
              <a:solidFill>
                <a:schemeClr val="bg1"/>
              </a:solidFill>
            </a:endParaRPr>
          </a:p>
          <a:p>
            <a:pPr lvl="1" algn="l">
              <a:lnSpc>
                <a:spcPct val="200000"/>
              </a:lnSpc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Dokáže byť naraz vo viacerých stavoch</a:t>
            </a:r>
          </a:p>
          <a:p>
            <a:pPr lvl="1" algn="l">
              <a:lnSpc>
                <a:spcPct val="200000"/>
              </a:lnSpc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Umožňuje paralelné spracovanie dát</a:t>
            </a:r>
          </a:p>
          <a:p>
            <a:pPr lvl="1" algn="l">
              <a:lnSpc>
                <a:spcPct val="200000"/>
              </a:lnSpc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Vie riešiť úlohy oveľa rýchlejšie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>
              <a:solidFill>
                <a:schemeClr val="bg1"/>
              </a:solidFill>
            </a:endParaRPr>
          </a:p>
        </p:txBody>
      </p:sp>
      <p:sp>
        <p:nvSpPr>
          <p:cNvPr id="880" name="Google Shape;880;p71"/>
          <p:cNvSpPr txBox="1">
            <a:spLocks noGrp="1"/>
          </p:cNvSpPr>
          <p:nvPr>
            <p:ph type="title"/>
          </p:nvPr>
        </p:nvSpPr>
        <p:spPr>
          <a:xfrm>
            <a:off x="713350" y="47741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b="1" dirty="0" smtClean="0">
                <a:solidFill>
                  <a:schemeClr val="bg1"/>
                </a:solidFill>
              </a:rPr>
              <a:t>Čo to je kvantový počítač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Google's Groundbreaking Quantum Computer has shattered all expectations |  by Adeleye Fabusoro | Medi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657350"/>
            <a:ext cx="2083647" cy="262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21000">
        <p14:flythrough/>
      </p:transition>
    </mc:Choice>
    <mc:Fallback xmlns="">
      <p:transition advClick="0" advTm="2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15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2"/>
          <p:cNvSpPr txBox="1">
            <a:spLocks noGrp="1"/>
          </p:cNvSpPr>
          <p:nvPr>
            <p:ph type="title"/>
          </p:nvPr>
        </p:nvSpPr>
        <p:spPr>
          <a:xfrm>
            <a:off x="713225" y="3247676"/>
            <a:ext cx="594060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dirty="0" smtClean="0"/>
              <a:t>Porovnanie</a:t>
            </a:r>
            <a:endParaRPr dirty="0"/>
          </a:p>
        </p:txBody>
      </p:sp>
      <p:sp>
        <p:nvSpPr>
          <p:cNvPr id="377" name="Google Shape;377;p42"/>
          <p:cNvSpPr txBox="1">
            <a:spLocks noGrp="1"/>
          </p:cNvSpPr>
          <p:nvPr>
            <p:ph type="title" idx="2"/>
          </p:nvPr>
        </p:nvSpPr>
        <p:spPr>
          <a:xfrm>
            <a:off x="713225" y="2206050"/>
            <a:ext cx="171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pic>
        <p:nvPicPr>
          <p:cNvPr id="379" name="Google Shape;37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61943" flipH="1">
            <a:off x="4752678" y="1874551"/>
            <a:ext cx="1319550" cy="1394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8363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2500">
        <p14:flythrough/>
      </p:transition>
    </mc:Choice>
    <mc:Fallback xmlns="">
      <p:transition advClick="0" advTm="25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71"/>
          <p:cNvSpPr txBox="1">
            <a:spLocks noGrp="1"/>
          </p:cNvSpPr>
          <p:nvPr>
            <p:ph type="subTitle" idx="1"/>
          </p:nvPr>
        </p:nvSpPr>
        <p:spPr>
          <a:xfrm>
            <a:off x="713350" y="1123950"/>
            <a:ext cx="385865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sk-SK" sz="3200" dirty="0" smtClean="0">
                <a:solidFill>
                  <a:schemeClr val="bg1"/>
                </a:solidFill>
              </a:rPr>
              <a:t>Klasický počítač</a:t>
            </a:r>
            <a:endParaRPr lang="en-US" sz="3200" dirty="0" smtClean="0">
              <a:solidFill>
                <a:schemeClr val="bg1"/>
              </a:solidFill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Bity </a:t>
            </a:r>
            <a:r>
              <a:rPr lang="en-US" dirty="0" smtClean="0">
                <a:solidFill>
                  <a:schemeClr val="bg1"/>
                </a:solidFill>
              </a:rPr>
              <a:t>(0, 1)</a:t>
            </a: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Sekvenčné spracovanie úloh</a:t>
            </a: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Zložité úlohy počíta dlho</a:t>
            </a:r>
          </a:p>
        </p:txBody>
      </p:sp>
      <p:sp>
        <p:nvSpPr>
          <p:cNvPr id="880" name="Google Shape;880;p71"/>
          <p:cNvSpPr txBox="1">
            <a:spLocks noGrp="1"/>
          </p:cNvSpPr>
          <p:nvPr>
            <p:ph type="title"/>
          </p:nvPr>
        </p:nvSpPr>
        <p:spPr>
          <a:xfrm>
            <a:off x="713350" y="47741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b="1" dirty="0" smtClean="0">
                <a:solidFill>
                  <a:schemeClr val="bg1"/>
                </a:solidFill>
              </a:rPr>
              <a:t>Porovnanie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" name="Google Shape;879;p71"/>
          <p:cNvSpPr txBox="1">
            <a:spLocks/>
          </p:cNvSpPr>
          <p:nvPr/>
        </p:nvSpPr>
        <p:spPr>
          <a:xfrm>
            <a:off x="4572000" y="1123950"/>
            <a:ext cx="3858650" cy="3800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●"/>
              <a:defRPr sz="14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Quicksand"/>
              <a:buChar char="■"/>
              <a:defRPr sz="14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139700" indent="0" algn="ctr">
              <a:lnSpc>
                <a:spcPct val="150000"/>
              </a:lnSpc>
              <a:buNone/>
            </a:pPr>
            <a:r>
              <a:rPr lang="sk-SK" sz="3200" dirty="0" smtClean="0">
                <a:solidFill>
                  <a:schemeClr val="bg1"/>
                </a:solidFill>
              </a:rPr>
              <a:t>Kvantový počítač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 err="1" smtClean="0">
                <a:solidFill>
                  <a:schemeClr val="bg1"/>
                </a:solidFill>
              </a:rPr>
              <a:t>Qubity</a:t>
            </a:r>
            <a:r>
              <a:rPr lang="en-US" dirty="0" smtClean="0">
                <a:solidFill>
                  <a:schemeClr val="bg1"/>
                </a:solidFill>
              </a:rPr>
              <a:t> (0, 1, 0 a 1)</a:t>
            </a:r>
          </a:p>
          <a:p>
            <a:pPr>
              <a:lnSpc>
                <a:spcPct val="200000"/>
              </a:lnSpc>
            </a:pPr>
            <a:r>
              <a:rPr lang="sk-SK" dirty="0" smtClean="0">
                <a:solidFill>
                  <a:schemeClr val="bg1"/>
                </a:solidFill>
              </a:rPr>
              <a:t>Paralelné spracovanie úloh</a:t>
            </a:r>
          </a:p>
          <a:p>
            <a:pPr>
              <a:lnSpc>
                <a:spcPct val="200000"/>
              </a:lnSpc>
            </a:pPr>
            <a:r>
              <a:rPr lang="sk-SK" dirty="0" smtClean="0">
                <a:solidFill>
                  <a:schemeClr val="bg1"/>
                </a:solidFill>
              </a:rPr>
              <a:t>Zložité úlohy počíta rýchlo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AutoShape 2" descr="Premium Photo | Laptop computer black color place on table with dark  background. 3D illustration rendering image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Premium Photo | Laptop computer black color place on table with dark  background. 3D illustration rendering image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4" name="Picture 6" descr="Premium Photo | Laptop computer black color place on table with dark  background. 3D illustration rendering imag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62" y="3486149"/>
            <a:ext cx="2676525" cy="1505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QM selected to deliver two advanced quantum computers as part of  Euro-Q-Exa hybrid system | Press releases IQ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1" y="3486149"/>
            <a:ext cx="2362200" cy="1547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165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27250">
        <p14:flythrough/>
      </p:transition>
    </mc:Choice>
    <mc:Fallback xmlns="">
      <p:transition advClick="0" advTm="272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18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1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8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18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18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3"/>
          <p:cNvSpPr txBox="1">
            <a:spLocks noGrp="1"/>
          </p:cNvSpPr>
          <p:nvPr>
            <p:ph type="title"/>
          </p:nvPr>
        </p:nvSpPr>
        <p:spPr>
          <a:xfrm>
            <a:off x="1600200" y="3247676"/>
            <a:ext cx="683060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sk-SK" dirty="0"/>
              <a:t>Ako funguje</a:t>
            </a:r>
            <a:endParaRPr dirty="0"/>
          </a:p>
        </p:txBody>
      </p:sp>
      <p:sp>
        <p:nvSpPr>
          <p:cNvPr id="507" name="Google Shape;507;p53"/>
          <p:cNvSpPr txBox="1">
            <a:spLocks noGrp="1"/>
          </p:cNvSpPr>
          <p:nvPr>
            <p:ph type="title" idx="2"/>
          </p:nvPr>
        </p:nvSpPr>
        <p:spPr>
          <a:xfrm>
            <a:off x="6719575" y="2206050"/>
            <a:ext cx="171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508" name="Google Shape;50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6002" y="1319752"/>
            <a:ext cx="2503996" cy="25040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2194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1750">
        <p14:flythrough/>
      </p:transition>
    </mc:Choice>
    <mc:Fallback xmlns="">
      <p:transition advTm="17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71"/>
          <p:cNvSpPr txBox="1">
            <a:spLocks noGrp="1"/>
          </p:cNvSpPr>
          <p:nvPr>
            <p:ph type="subTitle" idx="1"/>
          </p:nvPr>
        </p:nvSpPr>
        <p:spPr>
          <a:xfrm>
            <a:off x="713350" y="1561050"/>
            <a:ext cx="7717500" cy="20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Jednotka údajov </a:t>
            </a:r>
            <a:r>
              <a:rPr lang="en-US" dirty="0" smtClean="0">
                <a:solidFill>
                  <a:schemeClr val="bg1"/>
                </a:solidFill>
              </a:rPr>
              <a:t>– </a:t>
            </a:r>
            <a:r>
              <a:rPr lang="sk-SK" dirty="0" err="1" smtClean="0">
                <a:solidFill>
                  <a:schemeClr val="bg1"/>
                </a:solidFill>
              </a:rPr>
              <a:t>qubit</a:t>
            </a:r>
            <a:endParaRPr lang="sk-SK" dirty="0" smtClean="0">
              <a:solidFill>
                <a:schemeClr val="bg1"/>
              </a:solidFill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Využíva fenomény ako </a:t>
            </a:r>
            <a:r>
              <a:rPr lang="sk-SK" dirty="0" err="1" smtClean="0">
                <a:solidFill>
                  <a:schemeClr val="bg1"/>
                </a:solidFill>
              </a:rPr>
              <a:t>superpozícia</a:t>
            </a:r>
            <a:r>
              <a:rPr lang="sk-SK" dirty="0" smtClean="0">
                <a:solidFill>
                  <a:schemeClr val="bg1"/>
                </a:solidFill>
              </a:rPr>
              <a:t> a prepletenie</a:t>
            </a: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Používa kvantové hradlá na menenie stavov </a:t>
            </a:r>
            <a:r>
              <a:rPr lang="sk-SK" dirty="0" err="1" smtClean="0">
                <a:solidFill>
                  <a:schemeClr val="bg1"/>
                </a:solidFill>
              </a:rPr>
              <a:t>qubitov</a:t>
            </a:r>
            <a:endParaRPr lang="sk-SK" dirty="0" smtClean="0">
              <a:solidFill>
                <a:schemeClr val="bg1"/>
              </a:solidFill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Vie vykonávať milióny operácii súčasne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80" name="Google Shape;880;p71"/>
          <p:cNvSpPr txBox="1">
            <a:spLocks noGrp="1"/>
          </p:cNvSpPr>
          <p:nvPr>
            <p:ph type="title"/>
          </p:nvPr>
        </p:nvSpPr>
        <p:spPr>
          <a:xfrm>
            <a:off x="713350" y="47741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k-SK" b="1" dirty="0" smtClean="0">
                <a:solidFill>
                  <a:schemeClr val="bg1"/>
                </a:solidFill>
              </a:rPr>
              <a:t>Ako funguje kvantový počítač</a:t>
            </a:r>
            <a:endParaRPr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01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1000">
        <p14:flythrough/>
      </p:transition>
    </mc:Choice>
    <mc:Fallback xmlns="">
      <p:transition advTm="3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0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147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8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3"/>
          <p:cNvSpPr txBox="1">
            <a:spLocks noGrp="1"/>
          </p:cNvSpPr>
          <p:nvPr>
            <p:ph type="title"/>
          </p:nvPr>
        </p:nvSpPr>
        <p:spPr>
          <a:xfrm>
            <a:off x="1600200" y="3247676"/>
            <a:ext cx="683060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err="1" smtClean="0"/>
              <a:t>Qubity</a:t>
            </a:r>
            <a:endParaRPr dirty="0"/>
          </a:p>
        </p:txBody>
      </p:sp>
      <p:sp>
        <p:nvSpPr>
          <p:cNvPr id="507" name="Google Shape;507;p53"/>
          <p:cNvSpPr txBox="1">
            <a:spLocks noGrp="1"/>
          </p:cNvSpPr>
          <p:nvPr>
            <p:ph type="title" idx="2"/>
          </p:nvPr>
        </p:nvSpPr>
        <p:spPr>
          <a:xfrm>
            <a:off x="6719575" y="2206050"/>
            <a:ext cx="171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pic>
        <p:nvPicPr>
          <p:cNvPr id="508" name="Google Shape;50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6002" y="1319752"/>
            <a:ext cx="2503996" cy="25040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25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1750">
        <p14:flythrough/>
      </p:transition>
    </mc:Choice>
    <mc:Fallback xmlns="">
      <p:transition advTm="17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71"/>
          <p:cNvSpPr txBox="1">
            <a:spLocks noGrp="1"/>
          </p:cNvSpPr>
          <p:nvPr>
            <p:ph type="subTitle" idx="1"/>
          </p:nvPr>
        </p:nvSpPr>
        <p:spPr>
          <a:xfrm>
            <a:off x="713350" y="1561050"/>
            <a:ext cx="5535050" cy="33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err="1" smtClean="0">
                <a:solidFill>
                  <a:schemeClr val="bg1"/>
                </a:solidFill>
              </a:rPr>
              <a:t>Superpozícia</a:t>
            </a:r>
            <a:endParaRPr lang="sk-SK" dirty="0" smtClean="0">
              <a:solidFill>
                <a:schemeClr val="bg1"/>
              </a:solidFill>
            </a:endParaRPr>
          </a:p>
          <a:p>
            <a:pPr lvl="1" algn="l">
              <a:lnSpc>
                <a:spcPct val="200000"/>
              </a:lnSpc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Kým bit môže mať len hodnotu 1 alebo 0, </a:t>
            </a:r>
            <a:r>
              <a:rPr lang="sk-SK" dirty="0" err="1" smtClean="0">
                <a:solidFill>
                  <a:schemeClr val="bg1"/>
                </a:solidFill>
              </a:rPr>
              <a:t>qubit</a:t>
            </a:r>
            <a:r>
              <a:rPr lang="sk-SK" dirty="0" smtClean="0">
                <a:solidFill>
                  <a:schemeClr val="bg1"/>
                </a:solidFill>
              </a:rPr>
              <a:t> môže mať aj 0 aj 1 naraz</a:t>
            </a:r>
            <a:endParaRPr lang="sk-SK" dirty="0">
              <a:solidFill>
                <a:schemeClr val="bg1"/>
              </a:solidFill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Prepletenie</a:t>
            </a:r>
          </a:p>
          <a:p>
            <a:pPr lvl="1" algn="l">
              <a:lnSpc>
                <a:spcPct val="200000"/>
              </a:lnSpc>
              <a:buChar char="●"/>
            </a:pPr>
            <a:r>
              <a:rPr lang="sk-SK" dirty="0" err="1" smtClean="0">
                <a:solidFill>
                  <a:schemeClr val="bg1"/>
                </a:solidFill>
              </a:rPr>
              <a:t>Qubity</a:t>
            </a:r>
            <a:r>
              <a:rPr lang="sk-SK" dirty="0" smtClean="0">
                <a:solidFill>
                  <a:schemeClr val="bg1"/>
                </a:solidFill>
              </a:rPr>
              <a:t> môžu byť navzájom prepojené, čiže zmena jedného zmení aj druhý</a:t>
            </a:r>
          </a:p>
          <a:p>
            <a:pPr lvl="1" algn="l">
              <a:lnSpc>
                <a:spcPct val="200000"/>
              </a:lnSpc>
              <a:buChar char="●"/>
            </a:pPr>
            <a:r>
              <a:rPr lang="sk-SK" dirty="0" smtClean="0">
                <a:solidFill>
                  <a:schemeClr val="bg1"/>
                </a:solidFill>
              </a:rPr>
              <a:t>Na vzdialenosti nezáleží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80" name="Google Shape;880;p71"/>
          <p:cNvSpPr txBox="1">
            <a:spLocks noGrp="1"/>
          </p:cNvSpPr>
          <p:nvPr>
            <p:ph type="title"/>
          </p:nvPr>
        </p:nvSpPr>
        <p:spPr>
          <a:xfrm>
            <a:off x="713350" y="47741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>
                <a:solidFill>
                  <a:schemeClr val="bg1"/>
                </a:solidFill>
              </a:rPr>
              <a:t>Qubity</a:t>
            </a:r>
            <a:r>
              <a:rPr lang="sk-SK" b="1" dirty="0" smtClean="0">
                <a:solidFill>
                  <a:schemeClr val="bg1"/>
                </a:solidFill>
              </a:rPr>
              <a:t> </a:t>
            </a:r>
            <a:r>
              <a:rPr lang="en-US" b="1" dirty="0" smtClean="0">
                <a:solidFill>
                  <a:schemeClr val="bg1"/>
                </a:solidFill>
              </a:rPr>
              <a:t>– </a:t>
            </a:r>
            <a:r>
              <a:rPr lang="sk-SK" b="1" dirty="0" smtClean="0">
                <a:solidFill>
                  <a:schemeClr val="bg1"/>
                </a:solidFill>
              </a:rPr>
              <a:t>Kvantové bity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" name="AutoShape 4" descr="What is a Qubit? | Quantum FAQ | QMware A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What is a Qubit? | Quantum FAQ | QMware A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8" descr="What is a Qubit? | Quantum FAQ | QMware A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10" descr="What is a Qubit? | Quantum FAQ | QMware A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2" descr="What is a Qubit? | Quantum FAQ | QMware AG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14" descr="What is a Qubit? | Quantum FAQ | QMware AG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16" descr="What is a Qubit? | Quantum FAQ | QMware AG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8" descr="What is a Qubit? | Quantum FAQ | QMware AG"/>
          <p:cNvSpPr>
            <a:spLocks noChangeAspect="1" noChangeArrowheads="1"/>
          </p:cNvSpPr>
          <p:nvPr/>
        </p:nvSpPr>
        <p:spPr bwMode="auto">
          <a:xfrm>
            <a:off x="12223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20" descr="What is a Qubit? | Quantum FAQ | QMware AG"/>
          <p:cNvSpPr>
            <a:spLocks noChangeAspect="1" noChangeArrowheads="1"/>
          </p:cNvSpPr>
          <p:nvPr/>
        </p:nvSpPr>
        <p:spPr bwMode="auto">
          <a:xfrm>
            <a:off x="13747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22" descr="What is a Qubit? | Quantum FAQ | QMware AG"/>
          <p:cNvSpPr>
            <a:spLocks noChangeAspect="1" noChangeArrowheads="1"/>
          </p:cNvSpPr>
          <p:nvPr/>
        </p:nvSpPr>
        <p:spPr bwMode="auto">
          <a:xfrm>
            <a:off x="1527175" y="1227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24" descr="What is a Qubit? | Quantum FAQ | QMware AG"/>
          <p:cNvSpPr>
            <a:spLocks noChangeAspect="1" noChangeArrowheads="1"/>
          </p:cNvSpPr>
          <p:nvPr/>
        </p:nvSpPr>
        <p:spPr bwMode="auto">
          <a:xfrm>
            <a:off x="1679575" y="1379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26" descr="What is a Qubit? | Quantum FAQ | QMware AG"/>
          <p:cNvSpPr>
            <a:spLocks noChangeAspect="1" noChangeArrowheads="1"/>
          </p:cNvSpPr>
          <p:nvPr/>
        </p:nvSpPr>
        <p:spPr bwMode="auto">
          <a:xfrm>
            <a:off x="1831975" y="1531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28" descr="What is a Qubit? | Quantum FAQ | QMware AG"/>
          <p:cNvSpPr>
            <a:spLocks noChangeAspect="1" noChangeArrowheads="1"/>
          </p:cNvSpPr>
          <p:nvPr/>
        </p:nvSpPr>
        <p:spPr bwMode="auto">
          <a:xfrm>
            <a:off x="1984375" y="1684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30" descr="What is a Qubit? | Quantum FAQ | QMware AG"/>
          <p:cNvSpPr>
            <a:spLocks noChangeAspect="1" noChangeArrowheads="1"/>
          </p:cNvSpPr>
          <p:nvPr/>
        </p:nvSpPr>
        <p:spPr bwMode="auto">
          <a:xfrm>
            <a:off x="2136775" y="1836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32" descr="What is a Qubit? | Quantum FAQ | QMware AG"/>
          <p:cNvSpPr>
            <a:spLocks noChangeAspect="1" noChangeArrowheads="1"/>
          </p:cNvSpPr>
          <p:nvPr/>
        </p:nvSpPr>
        <p:spPr bwMode="auto">
          <a:xfrm>
            <a:off x="2289175" y="1989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34" descr="What is Quantum Superposition?"/>
          <p:cNvSpPr>
            <a:spLocks noChangeAspect="1" noChangeArrowheads="1"/>
          </p:cNvSpPr>
          <p:nvPr/>
        </p:nvSpPr>
        <p:spPr bwMode="auto">
          <a:xfrm>
            <a:off x="2441575" y="2141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36" descr="What is Quantum Superposition?"/>
          <p:cNvSpPr>
            <a:spLocks noChangeAspect="1" noChangeArrowheads="1"/>
          </p:cNvSpPr>
          <p:nvPr/>
        </p:nvSpPr>
        <p:spPr bwMode="auto">
          <a:xfrm>
            <a:off x="2593975" y="2293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110" name="Picture 38" descr="Qubit vs bit. States of classical bit compare to quantum bit superposition,  Vector concept Stock Vector | Adobe Sto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128712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2" name="Picture 40" descr="Scientists make first 'on demand' entanglement lin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5811" y="3556000"/>
            <a:ext cx="2638777" cy="1484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4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40000">
        <p14:flythrough/>
      </p:transition>
    </mc:Choice>
    <mc:Fallback xmlns="">
      <p:transition advClick="0" advTm="4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2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2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2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2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hysics Major for College: Quantum Mechanics by Slidesgo">
  <a:themeElements>
    <a:clrScheme name="Simple Light">
      <a:dk1>
        <a:srgbClr val="242E4C"/>
      </a:dk1>
      <a:lt1>
        <a:srgbClr val="EAD9F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212</Words>
  <Application>Microsoft Office PowerPoint</Application>
  <PresentationFormat>Prezentácia na obrazovke (16:9)</PresentationFormat>
  <Paragraphs>58</Paragraphs>
  <Slides>13</Slides>
  <Notes>10</Notes>
  <HiddenSlides>0</HiddenSlides>
  <MMClips>0</MMClips>
  <ScaleCrop>false</ScaleCrop>
  <HeadingPairs>
    <vt:vector size="4" baseType="variant">
      <vt:variant>
        <vt:lpstr>Motív</vt:lpstr>
      </vt:variant>
      <vt:variant>
        <vt:i4>1</vt:i4>
      </vt:variant>
      <vt:variant>
        <vt:lpstr>Nadpisy snímok</vt:lpstr>
      </vt:variant>
      <vt:variant>
        <vt:i4>13</vt:i4>
      </vt:variant>
    </vt:vector>
  </HeadingPairs>
  <TitlesOfParts>
    <vt:vector size="14" baseType="lpstr">
      <vt:lpstr>Physics Major for College: Quantum Mechanics by Slidesgo</vt:lpstr>
      <vt:lpstr>Kvantový počítač</vt:lpstr>
      <vt:lpstr>Čo to je</vt:lpstr>
      <vt:lpstr>Čo to je kvantový počítač</vt:lpstr>
      <vt:lpstr>Porovnanie</vt:lpstr>
      <vt:lpstr>Porovnanie</vt:lpstr>
      <vt:lpstr>Ako funguje</vt:lpstr>
      <vt:lpstr>Ako funguje kvantový počítač</vt:lpstr>
      <vt:lpstr>Qubity</vt:lpstr>
      <vt:lpstr>Qubity – Kvantové bity</vt:lpstr>
      <vt:lpstr>Výhody Nevýhody</vt:lpstr>
      <vt:lpstr>Prezentácia programu PowerPoint</vt:lpstr>
      <vt:lpstr>Zdroje</vt:lpstr>
      <vt:lpstr>Ďakujem za pozornosť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Kvantové počítače</dc:title>
  <cp:lastModifiedBy>Tomáš</cp:lastModifiedBy>
  <cp:revision>52</cp:revision>
  <dcterms:modified xsi:type="dcterms:W3CDTF">2024-11-28T08:02:37Z</dcterms:modified>
</cp:coreProperties>
</file>